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media/image48.png" ContentType="image/png"/>
  <Override PartName="/ppt/media/image47.wmf" ContentType="image/x-wmf"/>
  <Override PartName="/ppt/media/image45.png" ContentType="image/png"/>
  <Override PartName="/ppt/media/image44.wmf" ContentType="image/x-wmf"/>
  <Override PartName="/ppt/media/image41.wmf" ContentType="image/x-wmf"/>
  <Override PartName="/ppt/media/image39.wmf" ContentType="image/x-wmf"/>
  <Override PartName="/ppt/media/image38.wmf" ContentType="image/x-wmf"/>
  <Override PartName="/ppt/media/image42.wmf" ContentType="image/x-wmf"/>
  <Override PartName="/ppt/media/image37.png" ContentType="image/png"/>
  <Override PartName="/ppt/media/image36.wmf" ContentType="image/x-wmf"/>
  <Override PartName="/ppt/media/image32.png" ContentType="image/png"/>
  <Override PartName="/ppt/media/image30.png" ContentType="image/png"/>
  <Override PartName="/ppt/media/image34.wmf" ContentType="image/x-wmf"/>
  <Override PartName="/ppt/media/image29.png" ContentType="image/png"/>
  <Override PartName="/ppt/media/image28.png" ContentType="image/png"/>
  <Override PartName="/ppt/media/image27.png" ContentType="image/png"/>
  <Override PartName="/ppt/media/image46.png" ContentType="image/png"/>
  <Override PartName="/ppt/media/image2.png" ContentType="image/png"/>
  <Override PartName="/ppt/media/image26.wmf" ContentType="image/x-wmf"/>
  <Override PartName="/ppt/media/image24.png" ContentType="image/png"/>
  <Override PartName="/ppt/media/image43.png" ContentType="image/png"/>
  <Override PartName="/ppt/media/image18.png" ContentType="image/png"/>
  <Override PartName="/ppt/media/image23.wmf" ContentType="image/x-wmf"/>
  <Override PartName="/ppt/media/image9.wmf" ContentType="image/x-wmf"/>
  <Override PartName="/ppt/media/image22.png" ContentType="image/png"/>
  <Override PartName="/ppt/media/image21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33.png" ContentType="image/png"/>
  <Override PartName="/ppt/media/image1.jpeg" ContentType="image/jpeg"/>
  <Override PartName="/ppt/media/image40.wmf" ContentType="image/x-wmf"/>
  <Override PartName="/ppt/media/image35.png" ContentType="image/png"/>
  <Override PartName="/ppt/media/image15.wmf" ContentType="image/x-wmf"/>
  <Override PartName="/ppt/media/image13.png" ContentType="image/png"/>
  <Override PartName="/ppt/media/image20.jpeg" ContentType="image/jpeg"/>
  <Override PartName="/ppt/media/image7.wmf" ContentType="image/x-wmf"/>
  <Override PartName="/ppt/media/image12.png" ContentType="image/png"/>
  <Override PartName="/ppt/media/image3.png" ContentType="image/png"/>
  <Override PartName="/ppt/media/image49.jpeg" ContentType="image/jpeg"/>
  <Override PartName="/ppt/media/image31.png" ContentType="image/png"/>
  <Override PartName="/ppt/media/image11.wmf" ContentType="image/x-wmf"/>
  <Override PartName="/ppt/media/image5.wmf" ContentType="image/x-wmf"/>
  <Override PartName="/ppt/media/image10.png" ContentType="image/png"/>
  <Override PartName="/ppt/media/image8.png" ContentType="image/png"/>
  <Override PartName="/ppt/media/image16.png" ContentType="image/png"/>
  <Override PartName="/ppt/media/image50.png" ContentType="image/png"/>
  <Override PartName="/ppt/media/image25.png" ContentType="image/png"/>
  <Override PartName="/ppt/media/image4.wmf" ContentType="image/x-wmf"/>
  <Override PartName="/ppt/media/image6.png" ContentType="image/png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1.xml" ContentType="application/vnd.openxmlformats-officedocument.theme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verTx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44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fourObj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blank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Only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4459320"/>
          </a:xfrm>
          <a:prstGeom prst="rect">
            <a:avLst/>
          </a:prstGeom>
        </p:spPr>
        <p:txBody>
          <a:bodyPr anchor="ctr" bIns="0" lIns="0" rIns="0" tIns="0" wrap="none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AndObj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AndTwoObj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600" y="36817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woObjOverTx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520"/>
          </a:xfrm>
          <a:prstGeom prst="rect">
            <a:avLst/>
          </a:prstGeom>
        </p:spPr>
        <p:txBody>
          <a:bodyPr anchor="ctr" bIns="0" lIns="0" rIns="0" tIns="0" wrap="none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600" y="1604520"/>
            <a:ext cx="53542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1720"/>
            <a:ext cx="10972080" cy="1896840"/>
          </a:xfrm>
          <a:prstGeom prst="rect">
            <a:avLst/>
          </a:prstGeom>
        </p:spPr>
        <p:txBody>
          <a:bodyPr bIns="0" lIns="0" rIns="0" tIns="0" wrap="none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pt-BR" sz="6000">
                <a:solidFill>
                  <a:srgbClr val="000000"/>
                </a:solidFill>
                <a:latin typeface="Calibri Light"/>
              </a:rPr>
              <a:t>Click to edit the title text formatClique para editar o título mestre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pt-BR" sz="1200">
                <a:solidFill>
                  <a:srgbClr val="8b8b8b"/>
                </a:solidFill>
                <a:latin typeface="Calibri"/>
              </a:rPr>
              <a:t>21/04/14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992AF88-9D68-4D88-805C-489107175AC5}" type="slidenum">
              <a:rPr lang="pt-BR" sz="1200">
                <a:solidFill>
                  <a:srgbClr val="8b8b8b"/>
                </a:solidFill>
                <a:latin typeface="Calibri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bIns="0" lIns="0" rIns="0" tIns="0" wrap="none"/>
          <a:p>
            <a:pPr>
              <a:buSzPct val="25000"/>
              <a:buFont typeface="StarSymbol"/>
              <a:buChar char=""/>
            </a:pPr>
            <a:r>
              <a:rPr lang="pt-BR"/>
              <a:t>Click to edit the outline text format</a:t>
            </a:r>
            <a:endParaRPr/>
          </a:p>
          <a:p>
            <a:pPr lvl="1">
              <a:buSzPct val="25000"/>
              <a:buFont typeface="StarSymbol"/>
              <a:buChar char=""/>
            </a:pPr>
            <a:r>
              <a:rPr lang="pt-BR"/>
              <a:t>Second Outline Level</a:t>
            </a:r>
            <a:endParaRPr/>
          </a:p>
          <a:p>
            <a:pPr lvl="2">
              <a:buSzPct val="25000"/>
              <a:buFont typeface="StarSymbol"/>
              <a:buChar char=""/>
            </a:pPr>
            <a:r>
              <a:rPr lang="pt-BR"/>
              <a:t>Third Outline Level</a:t>
            </a:r>
            <a:endParaRPr/>
          </a:p>
          <a:p>
            <a:pPr lvl="3">
              <a:buSzPct val="25000"/>
              <a:buFont typeface="StarSymbol"/>
              <a:buChar char=""/>
            </a:pPr>
            <a:r>
              <a:rPr lang="pt-BR"/>
              <a:t>Fourth Outline Level</a:t>
            </a:r>
            <a:endParaRPr/>
          </a:p>
          <a:p>
            <a:pPr lvl="4">
              <a:buSzPct val="25000"/>
              <a:buFont typeface="StarSymbol"/>
              <a:buChar char=""/>
            </a:pPr>
            <a:r>
              <a:rPr lang="pt-BR"/>
              <a:t>Fifth Outline Level</a:t>
            </a:r>
            <a:endParaRPr/>
          </a:p>
          <a:p>
            <a:pPr lvl="5">
              <a:buSzPct val="25000"/>
              <a:buFont typeface="StarSymbol"/>
              <a:buChar char=""/>
            </a:pPr>
            <a:r>
              <a:rPr lang="pt-BR"/>
              <a:t>Sixth Outline Level</a:t>
            </a:r>
            <a:endParaRPr/>
          </a:p>
          <a:p>
            <a:pPr lvl="6">
              <a:buSzPct val="25000"/>
              <a:buFont typeface="StarSymbol"/>
              <a:buChar char=""/>
            </a:pPr>
            <a:r>
              <a:rPr lang="pt-BR"/>
              <a:t>Seventh Outline Level</a:t>
            </a:r>
            <a:endParaRPr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wmf"/><Relationship Id="rId2" Type="http://schemas.openxmlformats.org/officeDocument/2006/relationships/image" Target="../media/image5.wmf"/><Relationship Id="rId3" Type="http://schemas.openxmlformats.org/officeDocument/2006/relationships/image" Target="../media/image6.png"/><Relationship Id="rId4" Type="http://schemas.openxmlformats.org/officeDocument/2006/relationships/image" Target="../media/image7.wmf"/><Relationship Id="rId5" Type="http://schemas.openxmlformats.org/officeDocument/2006/relationships/image" Target="../media/image8.png"/><Relationship Id="rId6" Type="http://schemas.openxmlformats.org/officeDocument/2006/relationships/image" Target="../media/image9.wmf"/><Relationship Id="rId7" Type="http://schemas.openxmlformats.org/officeDocument/2006/relationships/image" Target="../media/image10.png"/><Relationship Id="rId8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hyperlink" Target="http://www.mg.gov.br/" TargetMode="External"/><Relationship Id="rId3" Type="http://schemas.openxmlformats.org/officeDocument/2006/relationships/hyperlink" Target="http://www.escritorio.mg.gov.br/" TargetMode="Externa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wmf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jpe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4.wmf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wmf"/><Relationship Id="rId2" Type="http://schemas.openxmlformats.org/officeDocument/2006/relationships/image" Target="../media/image39.wmf"/><Relationship Id="rId3" Type="http://schemas.openxmlformats.org/officeDocument/2006/relationships/image" Target="../media/image40.wmf"/><Relationship Id="rId4" Type="http://schemas.openxmlformats.org/officeDocument/2006/relationships/image" Target="../media/image41.wmf"/><Relationship Id="rId5" Type="http://schemas.openxmlformats.org/officeDocument/2006/relationships/image" Target="../media/image42.wmf"/><Relationship Id="rId6" Type="http://schemas.openxmlformats.org/officeDocument/2006/relationships/image" Target="../media/image43.png"/><Relationship Id="rId7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37" name="Imagem 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00"/>
            <a:ext cx="12194640" cy="6855840"/>
          </a:xfrm>
          <a:prstGeom prst="rect">
            <a:avLst/>
          </a:prstGeom>
        </p:spPr>
      </p:pic>
      <p:pic>
        <p:nvPicPr>
          <p:cNvPr descr="" id="38" name="Imagem 9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0" y="-24840"/>
            <a:ext cx="12194640" cy="6855840"/>
          </a:xfrm>
          <a:prstGeom prst="rect">
            <a:avLst/>
          </a:prstGeom>
        </p:spPr>
      </p:pic>
      <p:pic>
        <p:nvPicPr>
          <p:cNvPr descr="" id="39" name="Imagem 10"/>
          <p:cNvPicPr/>
          <p:nvPr/>
        </p:nvPicPr>
        <p:blipFill>
          <a:blip r:embed="rId3"/>
          <a:stretch>
            <a:fillRect/>
          </a:stretch>
        </p:blipFill>
        <p:spPr>
          <a:xfrm>
            <a:off x="2647080" y="5589360"/>
            <a:ext cx="7162560" cy="475920"/>
          </a:xfrm>
          <a:prstGeom prst="rect">
            <a:avLst/>
          </a:prstGeom>
        </p:spPr>
      </p:pic>
    </p:spTree>
  </p:cSld>
  <p:timing>
    <p:tnLst>
      <p:par>
        <p:cTn dur="indefinite" id="1" nodeType="tmRoot" restart="never">
          <p:childTnLst>
            <p:seq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dur="2000" fill="freeze" id="7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2000"/>
                            </p:stCondLst>
                            <p:childTnLst>
                              <p:par>
                                <p:cTn fill="hold" id="9" nodeType="afterEffect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dur="2000" fill="freeze" id="11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4000"/>
                            </p:stCondLst>
                            <p:childTnLst>
                              <p:par>
                                <p:cTn fill="hold" id="13" nodeType="afterEffect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dur="1000" fill="freeze" id="1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dur="1000" fill="hold" id="16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dur="1000" fill="hold" id="17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314640" y="2952000"/>
            <a:ext cx="5805360" cy="21603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pt-BR" sz="2200">
                <a:solidFill>
                  <a:srgbClr val="000000"/>
                </a:solidFill>
                <a:latin typeface="Open Sans Condensed Light"/>
                <a:ea typeface="Open Sans Condensed Light"/>
              </a:rPr>
              <a:t> </a:t>
            </a:r>
            <a:r>
              <a:rPr lang="pt-BR" sz="2200">
                <a:solidFill>
                  <a:srgbClr val="000000"/>
                </a:solidFill>
                <a:latin typeface="Open Sans Condensed Light"/>
                <a:ea typeface="Open Sans Condensed Light"/>
              </a:rPr>
              <a:t>COPA DO MUNDO DA FIFA NO BRASIL</a:t>
            </a:r>
            <a:endParaRPr/>
          </a:p>
          <a:p>
            <a:pPr algn="ctr">
              <a:lnSpc>
                <a:spcPct val="100000"/>
              </a:lnSpc>
            </a:pPr>
            <a:r>
              <a:rPr lang="pt-BR" sz="2200">
                <a:solidFill>
                  <a:srgbClr val="000000"/>
                </a:solidFill>
                <a:latin typeface="Open Sans Condensed Light"/>
                <a:ea typeface="Open Sans Condensed Light"/>
              </a:rPr>
              <a:t>+</a:t>
            </a:r>
            <a:endParaRPr/>
          </a:p>
          <a:p>
            <a:pPr algn="ctr">
              <a:lnSpc>
                <a:spcPct val="100000"/>
              </a:lnSpc>
            </a:pPr>
            <a:r>
              <a:rPr lang="pt-BR" sz="2200">
                <a:solidFill>
                  <a:srgbClr val="000000"/>
                </a:solidFill>
                <a:latin typeface="Open Sans Condensed Light"/>
                <a:ea typeface="Open Sans Condensed Light"/>
              </a:rPr>
              <a:t>GRANDES PROTESTOS NAS RUAS</a:t>
            </a:r>
            <a:endParaRPr/>
          </a:p>
          <a:p>
            <a:pPr algn="ctr">
              <a:lnSpc>
                <a:spcPct val="100000"/>
              </a:lnSpc>
            </a:pPr>
            <a:r>
              <a:rPr lang="pt-BR" sz="2200">
                <a:solidFill>
                  <a:srgbClr val="000000"/>
                </a:solidFill>
                <a:latin typeface="Open Sans Condensed Light"/>
                <a:ea typeface="Open Sans Condensed Light"/>
              </a:rPr>
              <a:t>=</a:t>
            </a:r>
            <a:endParaRPr/>
          </a:p>
          <a:p>
            <a:pPr algn="ctr">
              <a:lnSpc>
                <a:spcPct val="100000"/>
              </a:lnSpc>
            </a:pPr>
            <a:r>
              <a:rPr lang="pt-BR" sz="2200">
                <a:solidFill>
                  <a:srgbClr val="000000"/>
                </a:solidFill>
                <a:latin typeface="Open Sans Condensed Light"/>
                <a:ea typeface="Open Sans Condensed Light"/>
              </a:rPr>
              <a:t>INTENSO INTERESSE POPULAR SOBRE A PERFORMANCE DA POLÍTICA</a:t>
            </a:r>
            <a:endParaRPr/>
          </a:p>
        </p:txBody>
      </p:sp>
      <p:sp>
        <p:nvSpPr>
          <p:cNvPr id="116" name="CustomShape 2"/>
          <p:cNvSpPr/>
          <p:nvPr/>
        </p:nvSpPr>
        <p:spPr>
          <a:xfrm>
            <a:off x="1342800" y="358200"/>
            <a:ext cx="10105200" cy="1081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3600">
                <a:solidFill>
                  <a:srgbClr val="a9d18e"/>
                </a:solidFill>
                <a:latin typeface="Open Sans Condensed Light"/>
                <a:ea typeface="Open Sans Condensed Light"/>
              </a:rPr>
              <a:t>Por que gameficar os dados abertos?</a:t>
            </a:r>
            <a:endParaRPr/>
          </a:p>
        </p:txBody>
      </p:sp>
      <p:pic>
        <p:nvPicPr>
          <p:cNvPr descr="" id="117" name="Imagem 10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pic>
        <p:nvPicPr>
          <p:cNvPr descr="" id="118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416000" y="1224000"/>
            <a:ext cx="3816000" cy="2147760"/>
          </a:xfrm>
          <a:prstGeom prst="rect">
            <a:avLst/>
          </a:prstGeom>
        </p:spPr>
      </p:pic>
      <p:pic>
        <p:nvPicPr>
          <p:cNvPr descr="" id="119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7417800" y="3456000"/>
            <a:ext cx="4102200" cy="2308680"/>
          </a:xfrm>
          <a:prstGeom prst="rect">
            <a:avLst/>
          </a:prstGeom>
        </p:spPr>
      </p:pic>
    </p:spTree>
  </p:cSld>
  <p:timing>
    <p:tnLst>
      <p:par>
        <p:cTn dur="indefinite" id="34" nodeType="tmRoot" restart="never">
          <p:childTnLst>
            <p:seq>
              <p:cTn id="3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342800" y="358200"/>
            <a:ext cx="11365560" cy="913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5400">
                <a:solidFill>
                  <a:srgbClr val="a9d18e"/>
                </a:solidFill>
                <a:latin typeface="Open Sans Condensed Light"/>
                <a:ea typeface="Open Sans Condensed Light"/>
              </a:rPr>
              <a:t>Como atingir o público?</a:t>
            </a:r>
            <a:endParaRPr/>
          </a:p>
        </p:txBody>
      </p:sp>
      <p:pic>
        <p:nvPicPr>
          <p:cNvPr descr="" id="121" name="Imagem 4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pic>
        <p:nvPicPr>
          <p:cNvPr descr="" id="122" name="Imagem 7"/>
          <p:cNvPicPr/>
          <p:nvPr/>
        </p:nvPicPr>
        <p:blipFill>
          <a:blip r:embed="rId2"/>
          <a:stretch>
            <a:fillRect/>
          </a:stretch>
        </p:blipFill>
        <p:spPr>
          <a:xfrm>
            <a:off x="1334520" y="1789920"/>
            <a:ext cx="9972360" cy="5371920"/>
          </a:xfrm>
          <a:prstGeom prst="rect">
            <a:avLst/>
          </a:prstGeom>
        </p:spPr>
      </p:pic>
    </p:spTree>
  </p:cSld>
  <p:timing>
    <p:tnLst>
      <p:par>
        <p:cTn dur="indefinite" id="36" nodeType="tmRoot" restart="never">
          <p:childTnLst>
            <p:seq>
              <p:cTn id="3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" id="123" name="Imagem 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800"/>
            <a:ext cx="12194640" cy="6855840"/>
          </a:xfrm>
          <a:prstGeom prst="rect">
            <a:avLst/>
          </a:prstGeom>
        </p:spPr>
      </p:pic>
      <p:pic>
        <p:nvPicPr>
          <p:cNvPr descr="" id="124" name="Imagem 9"/>
          <p:cNvPicPr/>
          <p:nvPr/>
        </p:nvPicPr>
        <p:blipFill>
          <a:blip r:embed="rId2"/>
          <a:stretch>
            <a:fillRect/>
          </a:stretch>
        </p:blipFill>
        <p:spPr>
          <a:xfrm>
            <a:off x="11880" y="-24840"/>
            <a:ext cx="12194640" cy="6855840"/>
          </a:xfrm>
          <a:prstGeom prst="rect">
            <a:avLst/>
          </a:prstGeom>
        </p:spPr>
      </p:pic>
    </p:spTree>
  </p:cSld>
  <p:timing>
    <p:tnLst>
      <p:par>
        <p:cTn dur="indefinite" id="38" nodeType="tmRoot" restart="never">
          <p:childTnLst>
            <p:seq>
              <p:cTn dur="indefinite" id="39" nodeType="mainSeq">
                <p:childTnLst>
                  <p:par>
                    <p:cTn fill="hold" id="40">
                      <p:stCondLst>
                        <p:cond delay="indefinite"/>
                      </p:stCondLst>
                      <p:childTnLst>
                        <p:par>
                          <p:cTn fill="hold" id="41">
                            <p:stCondLst>
                              <p:cond delay="0"/>
                            </p:stCondLst>
                            <p:childTnLst>
                              <p:par>
                                <p:cTn fill="hold" id="42" nodeType="afterEffect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dur="2000" fill="freeze" id="44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45">
                            <p:stCondLst>
                              <p:cond delay="2000"/>
                            </p:stCondLst>
                            <p:childTnLst>
                              <p:par>
                                <p:cTn fill="hold" id="46" nodeType="afterEffect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dur="2000" fill="freeze" id="48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1342800" y="358200"/>
            <a:ext cx="7585200" cy="913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5400">
                <a:solidFill>
                  <a:srgbClr val="a9d18e"/>
                </a:solidFill>
                <a:latin typeface="Open Sans Condensed Light"/>
                <a:ea typeface="Open Sans Condensed Light"/>
              </a:rPr>
              <a:t>Equipe</a:t>
            </a:r>
            <a:endParaRPr/>
          </a:p>
        </p:txBody>
      </p:sp>
      <p:sp>
        <p:nvSpPr>
          <p:cNvPr id="41" name="CustomShape 2"/>
          <p:cNvSpPr/>
          <p:nvPr/>
        </p:nvSpPr>
        <p:spPr>
          <a:xfrm>
            <a:off x="988200" y="3966480"/>
            <a:ext cx="2211120" cy="79128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pt-BR" sz="2000">
                <a:solidFill>
                  <a:srgbClr val="000000"/>
                </a:solidFill>
                <a:latin typeface="Open Sans Condensed Light"/>
                <a:ea typeface="Open Sans Condensed Light"/>
              </a:rPr>
              <a:t>MARIO MOL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pt-BR" sz="1300">
                <a:solidFill>
                  <a:srgbClr val="000000"/>
                </a:solidFill>
                <a:latin typeface="Open Sans Condensed Light"/>
                <a:ea typeface="Open Sans Condensed Light"/>
              </a:rPr>
              <a:t>Engenharia - BI</a:t>
            </a:r>
            <a:endParaRPr/>
          </a:p>
          <a:p>
            <a:pPr algn="ctr">
              <a:lnSpc>
                <a:spcPct val="100000"/>
              </a:lnSpc>
            </a:pPr>
            <a:r>
              <a:rPr b="1" i="1" lang="pt-BR" sz="1300">
                <a:solidFill>
                  <a:srgbClr val="000000"/>
                </a:solidFill>
                <a:latin typeface="Open Sans Condensed Light"/>
                <a:ea typeface="Open Sans Condensed Light"/>
              </a:rPr>
              <a:t>CEO</a:t>
            </a:r>
            <a:endParaRPr/>
          </a:p>
        </p:txBody>
      </p:sp>
      <p:pic>
        <p:nvPicPr>
          <p:cNvPr descr="" id="42" name="Imagem 8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pic>
        <p:nvPicPr>
          <p:cNvPr descr="" id="43" name="Imagem 3"/>
          <p:cNvPicPr/>
          <p:nvPr/>
        </p:nvPicPr>
        <p:blipFill>
          <a:blip r:embed="rId2"/>
          <a:stretch>
            <a:fillRect/>
          </a:stretch>
        </p:blipFill>
        <p:spPr>
          <a:xfrm>
            <a:off x="1115640" y="1775160"/>
            <a:ext cx="2091960" cy="2091960"/>
          </a:xfrm>
          <a:prstGeom prst="rect">
            <a:avLst/>
          </a:prstGeom>
        </p:spPr>
      </p:pic>
      <p:pic>
        <p:nvPicPr>
          <p:cNvPr descr="" id="44" name="Imagem 4"/>
          <p:cNvPicPr/>
          <p:nvPr/>
        </p:nvPicPr>
        <p:blipFill>
          <a:blip r:embed="rId3"/>
          <a:stretch>
            <a:fillRect/>
          </a:stretch>
        </p:blipFill>
        <p:spPr>
          <a:xfrm>
            <a:off x="1175760" y="1819080"/>
            <a:ext cx="1976760" cy="1976760"/>
          </a:xfrm>
          <a:prstGeom prst="rect">
            <a:avLst/>
          </a:prstGeom>
        </p:spPr>
      </p:pic>
      <p:sp>
        <p:nvSpPr>
          <p:cNvPr id="45" name="CustomShape 3"/>
          <p:cNvSpPr/>
          <p:nvPr/>
        </p:nvSpPr>
        <p:spPr>
          <a:xfrm>
            <a:off x="4464000" y="4021560"/>
            <a:ext cx="2826720" cy="217728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pt-BR" sz="2000">
                <a:solidFill>
                  <a:srgbClr val="000000"/>
                </a:solidFill>
                <a:latin typeface="Open Sans Condensed Light"/>
                <a:ea typeface="Open Sans Condensed Light"/>
              </a:rPr>
              <a:t>RAFAEL VIEIRA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pt-BR" sz="1300">
                <a:solidFill>
                  <a:srgbClr val="000000"/>
                </a:solidFill>
                <a:latin typeface="Open Sans Condensed Light"/>
                <a:ea typeface="Open Sans Condensed Light"/>
              </a:rPr>
              <a:t>FRONT-END</a:t>
            </a:r>
            <a:endParaRPr/>
          </a:p>
          <a:p>
            <a:pPr algn="ctr">
              <a:lnSpc>
                <a:spcPct val="100000"/>
              </a:lnSpc>
            </a:pPr>
            <a:r>
              <a:rPr b="1" i="1" lang="pt-BR" sz="1300">
                <a:solidFill>
                  <a:srgbClr val="000000"/>
                </a:solidFill>
                <a:latin typeface="Open Sans Condensed Light"/>
                <a:ea typeface="Open Sans Condensed Light"/>
              </a:rPr>
              <a:t>CFO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pt-BR" sz="1300">
                <a:solidFill>
                  <a:srgbClr val="000000"/>
                </a:solidFill>
                <a:latin typeface="Open Sans Condensed Light"/>
                <a:ea typeface="Open Sans Condensed Light"/>
              </a:rPr>
              <a:t>10 anos de exeperiência no desenvolvimento de sistemas para web. Já trabalhou para grandes marcas, agências e atualmente é desenvolvedor do EPE – Minas Gerais.</a:t>
            </a:r>
            <a:endParaRPr/>
          </a:p>
        </p:txBody>
      </p:sp>
      <p:pic>
        <p:nvPicPr>
          <p:cNvPr descr="" id="46" name="Imagem 9"/>
          <p:cNvPicPr/>
          <p:nvPr/>
        </p:nvPicPr>
        <p:blipFill>
          <a:blip r:embed="rId4"/>
          <a:stretch>
            <a:fillRect/>
          </a:stretch>
        </p:blipFill>
        <p:spPr>
          <a:xfrm>
            <a:off x="4853160" y="1775160"/>
            <a:ext cx="2091960" cy="2091960"/>
          </a:xfrm>
          <a:prstGeom prst="rect">
            <a:avLst/>
          </a:prstGeom>
        </p:spPr>
      </p:pic>
      <p:pic>
        <p:nvPicPr>
          <p:cNvPr descr="" id="47" name="Imagem 6"/>
          <p:cNvPicPr/>
          <p:nvPr/>
        </p:nvPicPr>
        <p:blipFill>
          <a:blip r:embed="rId5"/>
          <a:stretch>
            <a:fillRect/>
          </a:stretch>
        </p:blipFill>
        <p:spPr>
          <a:xfrm>
            <a:off x="4904280" y="1781640"/>
            <a:ext cx="2053800" cy="2053800"/>
          </a:xfrm>
          <a:prstGeom prst="rect">
            <a:avLst/>
          </a:prstGeom>
        </p:spPr>
      </p:pic>
      <p:pic>
        <p:nvPicPr>
          <p:cNvPr descr="" id="48" name="Imagem 11"/>
          <p:cNvPicPr/>
          <p:nvPr/>
        </p:nvPicPr>
        <p:blipFill>
          <a:blip r:embed="rId6"/>
          <a:stretch>
            <a:fillRect/>
          </a:stretch>
        </p:blipFill>
        <p:spPr>
          <a:xfrm>
            <a:off x="8928360" y="1781640"/>
            <a:ext cx="2091960" cy="2091960"/>
          </a:xfrm>
          <a:prstGeom prst="rect">
            <a:avLst/>
          </a:prstGeom>
        </p:spPr>
      </p:pic>
      <p:pic>
        <p:nvPicPr>
          <p:cNvPr descr="" id="49" name="Imagem 12"/>
          <p:cNvPicPr/>
          <p:nvPr/>
        </p:nvPicPr>
        <p:blipFill>
          <a:blip r:embed="rId7"/>
          <a:stretch>
            <a:fillRect/>
          </a:stretch>
        </p:blipFill>
        <p:spPr>
          <a:xfrm>
            <a:off x="8992800" y="1832760"/>
            <a:ext cx="1965600" cy="1965600"/>
          </a:xfrm>
          <a:prstGeom prst="rect">
            <a:avLst/>
          </a:prstGeom>
        </p:spPr>
      </p:pic>
      <p:sp>
        <p:nvSpPr>
          <p:cNvPr id="50" name="CustomShape 4"/>
          <p:cNvSpPr/>
          <p:nvPr/>
        </p:nvSpPr>
        <p:spPr>
          <a:xfrm>
            <a:off x="8485560" y="3938400"/>
            <a:ext cx="2712240" cy="22521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b="1" lang="pt-BR" sz="2000">
                <a:solidFill>
                  <a:srgbClr val="000000"/>
                </a:solidFill>
                <a:latin typeface="Open Sans Condensed Light"/>
                <a:ea typeface="Open Sans Condensed Light"/>
              </a:rPr>
              <a:t>RICARDO MOTA</a:t>
            </a:r>
            <a:endParaRPr/>
          </a:p>
          <a:p>
            <a:pPr algn="ctr">
              <a:lnSpc>
                <a:spcPct val="100000"/>
              </a:lnSpc>
            </a:pPr>
            <a:r>
              <a:rPr i="1" lang="pt-BR" sz="1300">
                <a:solidFill>
                  <a:srgbClr val="000000"/>
                </a:solidFill>
                <a:latin typeface="Open Sans Condensed Light"/>
                <a:ea typeface="Open Sans Condensed Light"/>
              </a:rPr>
              <a:t>MKT &amp; COMMUNICATION</a:t>
            </a:r>
            <a:r>
              <a:rPr i="1" lang="pt-BR" sz="1300">
                <a:solidFill>
                  <a:srgbClr val="000000"/>
                </a:solidFill>
                <a:latin typeface="Open Sans Condensed Light"/>
                <a:ea typeface="Open Sans Condensed Light"/>
              </a:rPr>
              <a:t>
</a:t>
            </a:r>
            <a:r>
              <a:rPr b="1" i="1" lang="pt-BR" sz="1300">
                <a:solidFill>
                  <a:srgbClr val="000000"/>
                </a:solidFill>
                <a:latin typeface="Open Sans Condensed Light"/>
                <a:ea typeface="Open Sans Condensed Light"/>
              </a:rPr>
              <a:t>CMO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pt-BR" sz="1300">
                <a:solidFill>
                  <a:srgbClr val="000000"/>
                </a:solidFill>
                <a:latin typeface="Open Sans Condensed Light"/>
                <a:ea typeface="Open Sans Condensed Light"/>
              </a:rPr>
              <a:t>12 anos de experiência em agências de publicidade on-line abrangendo varias marcas e atingindo, com suas campanhas, milhares de seus fãs.</a:t>
            </a:r>
            <a:endParaRPr/>
          </a:p>
        </p:txBody>
      </p:sp>
      <p:sp>
        <p:nvSpPr>
          <p:cNvPr id="51" name="CustomShape 5"/>
          <p:cNvSpPr/>
          <p:nvPr/>
        </p:nvSpPr>
        <p:spPr>
          <a:xfrm>
            <a:off x="996480" y="4815720"/>
            <a:ext cx="2211120" cy="1231560"/>
          </a:xfrm>
          <a:prstGeom prst="rect">
            <a:avLst/>
          </a:prstGeom>
        </p:spPr>
        <p:txBody>
          <a:bodyPr bIns="45000" lIns="90000" rIns="90000" tIns="45000"/>
          <a:p>
            <a:pPr algn="ctr">
              <a:lnSpc>
                <a:spcPct val="100000"/>
              </a:lnSpc>
            </a:pPr>
            <a:r>
              <a:rPr lang="pt-BR" sz="1500">
                <a:solidFill>
                  <a:srgbClr val="000000"/>
                </a:solidFill>
                <a:latin typeface="Open Sans Condensed Light"/>
                <a:ea typeface="Open Sans Condensed Light"/>
              </a:rPr>
              <a:t>12 YEARS OF IT KNOWLEDGE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pt-BR" sz="1500">
                <a:solidFill>
                  <a:srgbClr val="000000"/>
                </a:solidFill>
                <a:latin typeface="Open Sans Condensed Light"/>
                <a:ea typeface="Open Sans Condensed Light"/>
              </a:rPr>
              <a:t>CERTIFIED CABAÇO MASTER</a:t>
            </a:r>
            <a:endParaRPr/>
          </a:p>
        </p:txBody>
      </p:sp>
    </p:spTree>
  </p:cSld>
  <p:timing>
    <p:tnLst>
      <p:par>
        <p:cTn dur="indefinite" id="18" nodeType="tmRoot" restart="never">
          <p:childTnLst>
            <p:seq>
              <p:cTn id="1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stomShape 1"/>
          <p:cNvSpPr/>
          <p:nvPr/>
        </p:nvSpPr>
        <p:spPr>
          <a:xfrm>
            <a:off x="1342800" y="358200"/>
            <a:ext cx="7585200" cy="91332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5400">
                <a:solidFill>
                  <a:srgbClr val="a9d18e"/>
                </a:solidFill>
                <a:latin typeface="Open Sans Condensed Light"/>
                <a:ea typeface="Open Sans Condensed Light"/>
              </a:rPr>
              <a:t>DataViva</a:t>
            </a:r>
            <a:endParaRPr/>
          </a:p>
        </p:txBody>
      </p:sp>
      <p:pic>
        <p:nvPicPr>
          <p:cNvPr descr="" id="53" name="Imagem 8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sp>
        <p:nvSpPr>
          <p:cNvPr id="54" name="TextShape 2"/>
          <p:cNvSpPr txBox="1"/>
          <p:nvPr/>
        </p:nvSpPr>
        <p:spPr>
          <a:xfrm>
            <a:off x="5976000" y="2304000"/>
            <a:ext cx="6408000" cy="20304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pt-BR"/>
              <a:t>Uma ferramenta inovadora que foi desenvolvida pelo </a:t>
            </a:r>
            <a:r>
              <a:rPr lang="pt-BR">
                <a:solidFill>
                  <a:srgbClr val="33cc66"/>
                </a:solidFill>
                <a:hlinkClick r:id="rId2"/>
              </a:rPr>
              <a:t>Governo de Minas</a:t>
            </a:r>
            <a:r>
              <a:rPr lang="pt-BR"/>
              <a:t>, por meio do </a:t>
            </a:r>
            <a:r>
              <a:rPr lang="pt-BR">
                <a:solidFill>
                  <a:srgbClr val="33cc66"/>
                </a:solidFill>
                <a:hlinkClick r:id="rId3"/>
              </a:rPr>
              <a:t>Escritório de Prioridades Estratégicas</a:t>
            </a:r>
            <a:r>
              <a:rPr lang="pt-BR"/>
              <a:t>, em parceria com o professor Cesar Hidalgo, do Instituto Tecnológico de Massachusetts (MIT). Inédito, o DataViva é hoje a maior plataforma de dados abertos não só de economia, mas de qualquer setor de governos, do mundo.</a:t>
            </a:r>
            <a:endParaRPr/>
          </a:p>
        </p:txBody>
      </p:sp>
      <p:pic>
        <p:nvPicPr>
          <p:cNvPr descr="" id="55" name=""/>
          <p:cNvPicPr/>
          <p:nvPr/>
        </p:nvPicPr>
        <p:blipFill>
          <a:blip r:embed="rId4"/>
          <a:stretch>
            <a:fillRect/>
          </a:stretch>
        </p:blipFill>
        <p:spPr>
          <a:xfrm>
            <a:off x="9708480" y="4596480"/>
            <a:ext cx="1523520" cy="1523520"/>
          </a:xfrm>
          <a:prstGeom prst="rect">
            <a:avLst/>
          </a:prstGeom>
        </p:spPr>
      </p:pic>
      <p:pic>
        <p:nvPicPr>
          <p:cNvPr descr="" id="56" name=""/>
          <p:cNvPicPr/>
          <p:nvPr/>
        </p:nvPicPr>
        <p:blipFill>
          <a:blip r:embed="rId5"/>
          <a:stretch>
            <a:fillRect/>
          </a:stretch>
        </p:blipFill>
        <p:spPr>
          <a:xfrm>
            <a:off x="319680" y="1944000"/>
            <a:ext cx="5512320" cy="3098880"/>
          </a:xfrm>
          <a:prstGeom prst="rect">
            <a:avLst/>
          </a:prstGeom>
        </p:spPr>
      </p:pic>
      <p:pic>
        <p:nvPicPr>
          <p:cNvPr descr="" id="57" name=""/>
          <p:cNvPicPr/>
          <p:nvPr/>
        </p:nvPicPr>
        <p:blipFill>
          <a:blip r:embed="rId6"/>
          <a:stretch>
            <a:fillRect/>
          </a:stretch>
        </p:blipFill>
        <p:spPr>
          <a:xfrm>
            <a:off x="8506800" y="5067360"/>
            <a:ext cx="997200" cy="692640"/>
          </a:xfrm>
          <a:prstGeom prst="rect">
            <a:avLst/>
          </a:prstGeom>
        </p:spPr>
      </p:pic>
      <p:sp>
        <p:nvSpPr>
          <p:cNvPr id="58" name="CustomShape 3"/>
          <p:cNvSpPr/>
          <p:nvPr/>
        </p:nvSpPr>
        <p:spPr>
          <a:xfrm>
            <a:off x="720000" y="5328000"/>
            <a:ext cx="5137200" cy="638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3600">
                <a:solidFill>
                  <a:srgbClr val="a9d18e"/>
                </a:solidFill>
                <a:latin typeface="Open Sans Condensed Light"/>
                <a:ea typeface="Open Sans Condensed Light"/>
              </a:rPr>
              <a:t>http://dataviva.info</a:t>
            </a:r>
            <a:endParaRPr/>
          </a:p>
        </p:txBody>
      </p:sp>
    </p:spTree>
  </p:cSld>
  <p:timing>
    <p:tnLst>
      <p:par>
        <p:cTn dur="indefinite" id="20" nodeType="tmRoot" restart="never">
          <p:childTnLst>
            <p:seq>
              <p:cTn id="2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1342800" y="358200"/>
            <a:ext cx="8161200" cy="76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4400">
                <a:solidFill>
                  <a:srgbClr val="a9d18e"/>
                </a:solidFill>
                <a:latin typeface="Open Sans Condensed Light"/>
                <a:ea typeface="Open Sans Condensed Light"/>
              </a:rPr>
              <a:t>Política Esporte Clube</a:t>
            </a:r>
            <a:endParaRPr/>
          </a:p>
        </p:txBody>
      </p:sp>
      <p:pic>
        <p:nvPicPr>
          <p:cNvPr descr="" id="60" name="Imagem 8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sp>
        <p:nvSpPr>
          <p:cNvPr id="61" name="CustomShape 2"/>
          <p:cNvSpPr/>
          <p:nvPr/>
        </p:nvSpPr>
        <p:spPr>
          <a:xfrm>
            <a:off x="-4968000" y="2039400"/>
            <a:ext cx="8161200" cy="912600"/>
          </a:xfrm>
          <a:prstGeom prst="rect">
            <a:avLst/>
          </a:prstGeom>
        </p:spPr>
      </p:sp>
      <p:pic>
        <p:nvPicPr>
          <p:cNvPr descr="" id="62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2376000"/>
            <a:ext cx="4482360" cy="2520000"/>
          </a:xfrm>
          <a:prstGeom prst="rect">
            <a:avLst/>
          </a:prstGeom>
        </p:spPr>
      </p:pic>
      <p:sp>
        <p:nvSpPr>
          <p:cNvPr id="63" name="CustomShape 3"/>
          <p:cNvSpPr/>
          <p:nvPr/>
        </p:nvSpPr>
        <p:spPr>
          <a:xfrm>
            <a:off x="1368000" y="1152000"/>
            <a:ext cx="8161200" cy="76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2000">
                <a:solidFill>
                  <a:srgbClr val="999999"/>
                </a:solidFill>
                <a:latin typeface="Open Sans Condensed Light"/>
                <a:ea typeface="Open Sans Condensed Light"/>
              </a:rPr>
              <a:t>Especificação técnica</a:t>
            </a:r>
            <a:endParaRPr/>
          </a:p>
        </p:txBody>
      </p:sp>
      <p:pic>
        <p:nvPicPr>
          <p:cNvPr descr="" id="64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5040000" y="2316600"/>
            <a:ext cx="3160440" cy="1067400"/>
          </a:xfrm>
          <a:prstGeom prst="rect">
            <a:avLst/>
          </a:prstGeom>
        </p:spPr>
      </p:pic>
      <p:pic>
        <p:nvPicPr>
          <p:cNvPr descr="" id="65" name=""/>
          <p:cNvPicPr/>
          <p:nvPr/>
        </p:nvPicPr>
        <p:blipFill>
          <a:blip r:embed="rId4"/>
          <a:stretch>
            <a:fillRect/>
          </a:stretch>
        </p:blipFill>
        <p:spPr>
          <a:xfrm>
            <a:off x="8453520" y="2448000"/>
            <a:ext cx="1839960" cy="720000"/>
          </a:xfrm>
          <a:prstGeom prst="rect">
            <a:avLst/>
          </a:prstGeom>
        </p:spPr>
      </p:pic>
      <p:pic>
        <p:nvPicPr>
          <p:cNvPr descr="" id="66" name=""/>
          <p:cNvPicPr/>
          <p:nvPr/>
        </p:nvPicPr>
        <p:blipFill>
          <a:blip r:embed="rId5"/>
          <a:stretch>
            <a:fillRect/>
          </a:stretch>
        </p:blipFill>
        <p:spPr>
          <a:xfrm>
            <a:off x="5400000" y="3528000"/>
            <a:ext cx="1008000" cy="1008000"/>
          </a:xfrm>
          <a:prstGeom prst="rect">
            <a:avLst/>
          </a:prstGeom>
        </p:spPr>
      </p:pic>
      <p:pic>
        <p:nvPicPr>
          <p:cNvPr descr="" id="67" name=""/>
          <p:cNvPicPr/>
          <p:nvPr/>
        </p:nvPicPr>
        <p:blipFill>
          <a:blip r:embed="rId6"/>
          <a:stretch>
            <a:fillRect/>
          </a:stretch>
        </p:blipFill>
        <p:spPr>
          <a:xfrm>
            <a:off x="6732000" y="3636000"/>
            <a:ext cx="867240" cy="864000"/>
          </a:xfrm>
          <a:prstGeom prst="rect">
            <a:avLst/>
          </a:prstGeom>
        </p:spPr>
      </p:pic>
      <p:pic>
        <p:nvPicPr>
          <p:cNvPr descr="" id="68" name=""/>
          <p:cNvPicPr/>
          <p:nvPr/>
        </p:nvPicPr>
        <p:blipFill>
          <a:blip r:embed="rId7"/>
          <a:stretch>
            <a:fillRect/>
          </a:stretch>
        </p:blipFill>
        <p:spPr>
          <a:xfrm>
            <a:off x="7740000" y="3708000"/>
            <a:ext cx="864000" cy="864000"/>
          </a:xfrm>
          <a:prstGeom prst="rect">
            <a:avLst/>
          </a:prstGeom>
        </p:spPr>
      </p:pic>
      <p:sp>
        <p:nvSpPr>
          <p:cNvPr id="69" name="CustomShape 4"/>
          <p:cNvSpPr/>
          <p:nvPr/>
        </p:nvSpPr>
        <p:spPr>
          <a:xfrm>
            <a:off x="7524000" y="3883320"/>
            <a:ext cx="3096000" cy="76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2000">
                <a:solidFill>
                  <a:srgbClr val="999999"/>
                </a:solidFill>
                <a:latin typeface="Open Sans Condensed Light"/>
                <a:ea typeface="Open Sans Condensed Light"/>
              </a:rPr>
              <a:t>+</a:t>
            </a:r>
            <a:endParaRPr/>
          </a:p>
        </p:txBody>
      </p:sp>
      <p:pic>
        <p:nvPicPr>
          <p:cNvPr descr="" id="70" name=""/>
          <p:cNvPicPr/>
          <p:nvPr/>
        </p:nvPicPr>
        <p:blipFill>
          <a:blip r:embed="rId8"/>
          <a:stretch>
            <a:fillRect/>
          </a:stretch>
        </p:blipFill>
        <p:spPr>
          <a:xfrm>
            <a:off x="8929080" y="3531600"/>
            <a:ext cx="1438920" cy="1076400"/>
          </a:xfrm>
          <a:prstGeom prst="rect">
            <a:avLst/>
          </a:prstGeom>
        </p:spPr>
      </p:pic>
    </p:spTree>
  </p:cSld>
  <p:timing>
    <p:tnLst>
      <p:par>
        <p:cTn dur="indefinite" id="22" nodeType="tmRoot" restart="never">
          <p:childTnLst>
            <p:seq>
              <p:cTn id="2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342800" y="358200"/>
            <a:ext cx="8161200" cy="76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4400">
                <a:solidFill>
                  <a:srgbClr val="a9d18e"/>
                </a:solidFill>
                <a:latin typeface="Open Sans Condensed Light"/>
                <a:ea typeface="Open Sans Condensed Light"/>
              </a:rPr>
              <a:t>Política Esporte Clube</a:t>
            </a:r>
            <a:endParaRPr/>
          </a:p>
        </p:txBody>
      </p:sp>
      <p:pic>
        <p:nvPicPr>
          <p:cNvPr descr="" id="72" name="Imagem 8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sp>
        <p:nvSpPr>
          <p:cNvPr id="73" name="CustomShape 2"/>
          <p:cNvSpPr/>
          <p:nvPr/>
        </p:nvSpPr>
        <p:spPr>
          <a:xfrm>
            <a:off x="-4968000" y="2039400"/>
            <a:ext cx="8161200" cy="912600"/>
          </a:xfrm>
          <a:prstGeom prst="rect">
            <a:avLst/>
          </a:prstGeom>
        </p:spPr>
      </p:sp>
      <p:pic>
        <p:nvPicPr>
          <p:cNvPr descr="" id="74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2376000"/>
            <a:ext cx="4482360" cy="2520000"/>
          </a:xfrm>
          <a:prstGeom prst="rect">
            <a:avLst/>
          </a:prstGeom>
        </p:spPr>
      </p:pic>
      <p:sp>
        <p:nvSpPr>
          <p:cNvPr id="75" name="CustomShape 3"/>
          <p:cNvSpPr/>
          <p:nvPr/>
        </p:nvSpPr>
        <p:spPr>
          <a:xfrm>
            <a:off x="1368000" y="1152000"/>
            <a:ext cx="8161200" cy="76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2000">
                <a:solidFill>
                  <a:srgbClr val="999999"/>
                </a:solidFill>
                <a:latin typeface="Open Sans Condensed Light"/>
                <a:ea typeface="Open Sans Condensed Light"/>
              </a:rPr>
              <a:t>Premiação</a:t>
            </a:r>
            <a:endParaRPr/>
          </a:p>
        </p:txBody>
      </p:sp>
      <p:pic>
        <p:nvPicPr>
          <p:cNvPr descr="" id="76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5112000" y="2304000"/>
            <a:ext cx="6908400" cy="2679480"/>
          </a:xfrm>
          <a:prstGeom prst="rect">
            <a:avLst/>
          </a:prstGeom>
        </p:spPr>
      </p:pic>
    </p:spTree>
  </p:cSld>
  <p:timing>
    <p:tnLst>
      <p:par>
        <p:cTn dur="indefinite" id="24" nodeType="tmRoot" restart="never">
          <p:childTnLst>
            <p:seq>
              <p:cTn id="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1342800" y="358200"/>
            <a:ext cx="8161200" cy="76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4400">
                <a:solidFill>
                  <a:srgbClr val="a9d18e"/>
                </a:solidFill>
                <a:latin typeface="Open Sans Condensed Light"/>
                <a:ea typeface="Open Sans Condensed Light"/>
              </a:rPr>
              <a:t>Política Esporte Clube</a:t>
            </a:r>
            <a:endParaRPr/>
          </a:p>
        </p:txBody>
      </p:sp>
      <p:pic>
        <p:nvPicPr>
          <p:cNvPr descr="" id="78" name="Imagem 8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sp>
        <p:nvSpPr>
          <p:cNvPr id="79" name="CustomShape 2"/>
          <p:cNvSpPr/>
          <p:nvPr/>
        </p:nvSpPr>
        <p:spPr>
          <a:xfrm>
            <a:off x="-4968000" y="2039400"/>
            <a:ext cx="8161200" cy="912600"/>
          </a:xfrm>
          <a:prstGeom prst="rect">
            <a:avLst/>
          </a:prstGeom>
        </p:spPr>
      </p:sp>
      <p:pic>
        <p:nvPicPr>
          <p:cNvPr descr="" id="80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288000" y="2376000"/>
            <a:ext cx="4482360" cy="2520000"/>
          </a:xfrm>
          <a:prstGeom prst="rect">
            <a:avLst/>
          </a:prstGeom>
        </p:spPr>
      </p:pic>
      <p:sp>
        <p:nvSpPr>
          <p:cNvPr id="81" name="CustomShape 3"/>
          <p:cNvSpPr/>
          <p:nvPr/>
        </p:nvSpPr>
        <p:spPr>
          <a:xfrm>
            <a:off x="1368000" y="1152000"/>
            <a:ext cx="8161200" cy="7606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2000">
                <a:solidFill>
                  <a:srgbClr val="999999"/>
                </a:solidFill>
                <a:latin typeface="Open Sans Condensed Light"/>
                <a:ea typeface="Open Sans Condensed Light"/>
              </a:rPr>
              <a:t>Mídia e Eventos</a:t>
            </a:r>
            <a:endParaRPr/>
          </a:p>
        </p:txBody>
      </p:sp>
      <p:pic>
        <p:nvPicPr>
          <p:cNvPr descr="" id="82" name=""/>
          <p:cNvPicPr/>
          <p:nvPr/>
        </p:nvPicPr>
        <p:blipFill>
          <a:blip r:embed="rId3"/>
          <a:stretch>
            <a:fillRect/>
          </a:stretch>
        </p:blipFill>
        <p:spPr>
          <a:xfrm>
            <a:off x="5112000" y="4252680"/>
            <a:ext cx="2692080" cy="571320"/>
          </a:xfrm>
          <a:prstGeom prst="rect">
            <a:avLst/>
          </a:prstGeom>
        </p:spPr>
      </p:pic>
      <p:sp>
        <p:nvSpPr>
          <p:cNvPr id="83" name="CustomShape 4"/>
          <p:cNvSpPr/>
          <p:nvPr/>
        </p:nvSpPr>
        <p:spPr>
          <a:xfrm>
            <a:off x="5014800" y="3636000"/>
            <a:ext cx="4705200" cy="394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pt-BR" sz="2000">
                <a:solidFill>
                  <a:srgbClr val="999999"/>
                </a:solidFill>
                <a:latin typeface="Open Sans Condensed Light"/>
                <a:ea typeface="Open Sans Condensed Light"/>
              </a:rPr>
              <a:t>Eventos e Palestras</a:t>
            </a:r>
            <a:endParaRPr/>
          </a:p>
        </p:txBody>
      </p:sp>
      <p:sp>
        <p:nvSpPr>
          <p:cNvPr id="84" name="CustomShape 5"/>
          <p:cNvSpPr/>
          <p:nvPr/>
        </p:nvSpPr>
        <p:spPr>
          <a:xfrm>
            <a:off x="7920000" y="4351320"/>
            <a:ext cx="3816000" cy="394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2000">
                <a:solidFill>
                  <a:srgbClr val="999999"/>
                </a:solidFill>
                <a:latin typeface="Open Sans Condensed Light"/>
                <a:ea typeface="Open Sans Condensed Light"/>
              </a:rPr>
              <a:t>Santiago, Chile – Abril 2014</a:t>
            </a:r>
            <a:endParaRPr/>
          </a:p>
        </p:txBody>
      </p:sp>
      <p:pic>
        <p:nvPicPr>
          <p:cNvPr descr="" id="85" name=""/>
          <p:cNvPicPr/>
          <p:nvPr/>
        </p:nvPicPr>
        <p:blipFill>
          <a:blip r:embed="rId4"/>
          <a:stretch>
            <a:fillRect/>
          </a:stretch>
        </p:blipFill>
        <p:spPr>
          <a:xfrm>
            <a:off x="5233320" y="4968000"/>
            <a:ext cx="2326680" cy="864000"/>
          </a:xfrm>
          <a:prstGeom prst="rect">
            <a:avLst/>
          </a:prstGeom>
        </p:spPr>
      </p:pic>
      <p:sp>
        <p:nvSpPr>
          <p:cNvPr id="86" name="CustomShape 6"/>
          <p:cNvSpPr/>
          <p:nvPr/>
        </p:nvSpPr>
        <p:spPr>
          <a:xfrm>
            <a:off x="7920000" y="5293440"/>
            <a:ext cx="4104000" cy="6994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2000">
                <a:solidFill>
                  <a:srgbClr val="999999"/>
                </a:solidFill>
                <a:latin typeface="Open Sans Condensed Light"/>
                <a:ea typeface="Open Sans Condensed Light"/>
              </a:rPr>
              <a:t>São Paulo, Brasil – Abril 2014</a:t>
            </a:r>
            <a:endParaRPr/>
          </a:p>
        </p:txBody>
      </p:sp>
      <p:sp>
        <p:nvSpPr>
          <p:cNvPr id="87" name="CustomShape 7"/>
          <p:cNvSpPr/>
          <p:nvPr/>
        </p:nvSpPr>
        <p:spPr>
          <a:xfrm>
            <a:off x="4992120" y="2088000"/>
            <a:ext cx="7200000" cy="39528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b="1" lang="pt-BR" sz="2000">
                <a:solidFill>
                  <a:srgbClr val="999999"/>
                </a:solidFill>
                <a:latin typeface="Open Sans Condensed Light"/>
                <a:ea typeface="Open Sans Condensed Light"/>
              </a:rPr>
              <a:t>Mídia</a:t>
            </a:r>
            <a:endParaRPr/>
          </a:p>
        </p:txBody>
      </p:sp>
      <p:pic>
        <p:nvPicPr>
          <p:cNvPr descr="" id="88" name=""/>
          <p:cNvPicPr/>
          <p:nvPr/>
        </p:nvPicPr>
        <p:blipFill>
          <a:blip r:embed="rId5"/>
          <a:stretch>
            <a:fillRect/>
          </a:stretch>
        </p:blipFill>
        <p:spPr>
          <a:xfrm>
            <a:off x="5362920" y="2736000"/>
            <a:ext cx="1477080" cy="466560"/>
          </a:xfrm>
          <a:prstGeom prst="rect">
            <a:avLst/>
          </a:prstGeom>
        </p:spPr>
      </p:pic>
      <p:pic>
        <p:nvPicPr>
          <p:cNvPr descr="" id="89" name=""/>
          <p:cNvPicPr/>
          <p:nvPr/>
        </p:nvPicPr>
        <p:blipFill>
          <a:blip r:embed="rId6"/>
          <a:stretch>
            <a:fillRect/>
          </a:stretch>
        </p:blipFill>
        <p:spPr>
          <a:xfrm>
            <a:off x="7128000" y="2664000"/>
            <a:ext cx="720000" cy="720000"/>
          </a:xfrm>
          <a:prstGeom prst="rect">
            <a:avLst/>
          </a:prstGeom>
        </p:spPr>
      </p:pic>
      <p:pic>
        <p:nvPicPr>
          <p:cNvPr descr="" id="90" name=""/>
          <p:cNvPicPr/>
          <p:nvPr/>
        </p:nvPicPr>
        <p:blipFill>
          <a:blip r:embed="rId7"/>
          <a:stretch>
            <a:fillRect/>
          </a:stretch>
        </p:blipFill>
        <p:spPr>
          <a:xfrm>
            <a:off x="8083440" y="2808000"/>
            <a:ext cx="1492560" cy="504000"/>
          </a:xfrm>
          <a:prstGeom prst="rect">
            <a:avLst/>
          </a:prstGeom>
        </p:spPr>
      </p:pic>
      <p:pic>
        <p:nvPicPr>
          <p:cNvPr descr="" id="91" name=""/>
          <p:cNvPicPr/>
          <p:nvPr/>
        </p:nvPicPr>
        <p:blipFill>
          <a:blip r:embed="rId8"/>
          <a:stretch>
            <a:fillRect/>
          </a:stretch>
        </p:blipFill>
        <p:spPr>
          <a:xfrm>
            <a:off x="9864000" y="2994120"/>
            <a:ext cx="1656000" cy="245880"/>
          </a:xfrm>
          <a:prstGeom prst="rect">
            <a:avLst/>
          </a:prstGeom>
        </p:spPr>
      </p:pic>
    </p:spTree>
  </p:cSld>
  <p:timing>
    <p:tnLst>
      <p:par>
        <p:cTn dur="indefinite" id="26" nodeType="tmRoot" restart="never">
          <p:childTnLst>
            <p:seq>
              <p:cTn id="27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414800" y="568440"/>
            <a:ext cx="9313200" cy="943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2800">
                <a:solidFill>
                  <a:srgbClr val="a9d18e"/>
                </a:solidFill>
                <a:latin typeface="Open Sans Condensed Light"/>
                <a:ea typeface="Open Sans Condensed Light"/>
              </a:rPr>
              <a:t>Cultura hacker e descontinuidade dos projetos</a:t>
            </a:r>
            <a:endParaRPr/>
          </a:p>
        </p:txBody>
      </p:sp>
      <p:pic>
        <p:nvPicPr>
          <p:cNvPr descr="" id="93" name="Imagem 8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sp>
        <p:nvSpPr>
          <p:cNvPr id="94" name="CustomShape 2"/>
          <p:cNvSpPr/>
          <p:nvPr/>
        </p:nvSpPr>
        <p:spPr>
          <a:xfrm>
            <a:off x="-4968000" y="2039400"/>
            <a:ext cx="8161200" cy="912600"/>
          </a:xfrm>
          <a:prstGeom prst="rect">
            <a:avLst/>
          </a:prstGeom>
        </p:spPr>
      </p:sp>
      <p:pic>
        <p:nvPicPr>
          <p:cNvPr descr="" id="95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75800" y="1814040"/>
            <a:ext cx="10312200" cy="2793960"/>
          </a:xfrm>
          <a:prstGeom prst="rect">
            <a:avLst/>
          </a:prstGeom>
        </p:spPr>
      </p:pic>
      <p:sp>
        <p:nvSpPr>
          <p:cNvPr id="96" name="TextShape 3"/>
          <p:cNvSpPr txBox="1"/>
          <p:nvPr/>
        </p:nvSpPr>
        <p:spPr>
          <a:xfrm>
            <a:off x="578160" y="4968000"/>
            <a:ext cx="2733840" cy="72540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pt-BR" sz="1500"/>
              <a:t>A cada dia surgem otimas ideias para o tratamento dos Dados Abertos;</a:t>
            </a:r>
            <a:endParaRPr/>
          </a:p>
        </p:txBody>
      </p:sp>
      <p:sp>
        <p:nvSpPr>
          <p:cNvPr id="97" name="TextShape 4"/>
          <p:cNvSpPr txBox="1"/>
          <p:nvPr/>
        </p:nvSpPr>
        <p:spPr>
          <a:xfrm>
            <a:off x="4320000" y="4896000"/>
            <a:ext cx="3024000" cy="9370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pt-BR" sz="1500"/>
              <a:t>Os projetos são divulgados</a:t>
            </a:r>
            <a:endParaRPr/>
          </a:p>
          <a:p>
            <a:r>
              <a:rPr lang="pt-BR" sz="1500"/>
              <a:t>E consegue atingir muitas pessoas que gostam e apostam na ideia.</a:t>
            </a:r>
            <a:endParaRPr/>
          </a:p>
        </p:txBody>
      </p:sp>
      <p:sp>
        <p:nvSpPr>
          <p:cNvPr id="98" name="TextShape 5"/>
          <p:cNvSpPr txBox="1"/>
          <p:nvPr/>
        </p:nvSpPr>
        <p:spPr>
          <a:xfrm>
            <a:off x="9000000" y="4680000"/>
            <a:ext cx="2592000" cy="136044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pt-BR" sz="1500"/>
              <a:t>Com o passar do tempo os usuários perdem o interesse pelo assunto, pois enxergam dados estáticos que não os incentivam a continuar acompanhando</a:t>
            </a:r>
            <a:endParaRPr/>
          </a:p>
        </p:txBody>
      </p:sp>
    </p:spTree>
  </p:cSld>
  <p:timing>
    <p:tnLst>
      <p:par>
        <p:cTn dur="indefinite" id="28" nodeType="tmRoot" restart="never">
          <p:childTnLst>
            <p:seq>
              <p:cTn id="2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1414800" y="568440"/>
            <a:ext cx="9313200" cy="94356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2800">
                <a:solidFill>
                  <a:srgbClr val="a9d18e"/>
                </a:solidFill>
                <a:latin typeface="Open Sans Condensed Light"/>
                <a:ea typeface="Open Sans Condensed Light"/>
              </a:rPr>
              <a:t>De onde vêm os dados?</a:t>
            </a:r>
            <a:endParaRPr/>
          </a:p>
        </p:txBody>
      </p:sp>
      <p:pic>
        <p:nvPicPr>
          <p:cNvPr descr="" id="100" name="Imagem 8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sp>
        <p:nvSpPr>
          <p:cNvPr id="101" name="CustomShape 2"/>
          <p:cNvSpPr/>
          <p:nvPr/>
        </p:nvSpPr>
        <p:spPr>
          <a:xfrm>
            <a:off x="-4968000" y="2039400"/>
            <a:ext cx="8161200" cy="912600"/>
          </a:xfrm>
          <a:prstGeom prst="rect">
            <a:avLst/>
          </a:prstGeom>
        </p:spPr>
      </p:sp>
      <p:sp>
        <p:nvSpPr>
          <p:cNvPr id="102" name="TextShape 3"/>
          <p:cNvSpPr txBox="1"/>
          <p:nvPr/>
        </p:nvSpPr>
        <p:spPr>
          <a:xfrm>
            <a:off x="648000" y="2526120"/>
            <a:ext cx="6552000" cy="3161880"/>
          </a:xfrm>
          <a:prstGeom prst="rect">
            <a:avLst/>
          </a:prstGeom>
        </p:spPr>
        <p:txBody>
          <a:bodyPr bIns="45000" lIns="90000" rIns="90000" tIns="45000" wrap="none"/>
          <a:p>
            <a:r>
              <a:rPr lang="pt-BR"/>
              <a:t>A Secretaria de  Logística e Tecnologia da Informação – SLTI do Ministério do Planejameto, Orçamento e Gestão fornece, mantem e administra o serviço web dados.gov.br (Portal Brasileiro de Dados Abertos) que disponibiliza  acesso aos dados abertos Governamentais do Brasil </a:t>
            </a:r>
            <a:endParaRPr/>
          </a:p>
          <a:p>
            <a:endParaRPr/>
          </a:p>
          <a:p>
            <a:r>
              <a:rPr lang="pt-BR"/>
              <a:t>O </a:t>
            </a:r>
            <a:r>
              <a:rPr lang="pt-BR">
                <a:solidFill>
                  <a:srgbClr val="33cc66"/>
                </a:solidFill>
              </a:rPr>
              <a:t>dados.gov.br</a:t>
            </a:r>
            <a:r>
              <a:rPr lang="pt-BR"/>
              <a:t> é uma ferramenta para catalogação, busca e acesso a dados abertos. Nele deverão ser catalogados todos os dados públicos do governo brasileiro. Cada órgão ou entidade será responsável pela catalogação e manutenção dos seus próprios registros de conjuntos de dados que publica. </a:t>
            </a:r>
            <a:endParaRPr/>
          </a:p>
        </p:txBody>
      </p:sp>
      <p:pic>
        <p:nvPicPr>
          <p:cNvPr descr="" id="103" name=""/>
          <p:cNvPicPr/>
          <p:nvPr/>
        </p:nvPicPr>
        <p:blipFill>
          <a:blip r:embed="rId2"/>
          <a:stretch>
            <a:fillRect/>
          </a:stretch>
        </p:blipFill>
        <p:spPr>
          <a:xfrm>
            <a:off x="7488000" y="2448000"/>
            <a:ext cx="3847680" cy="3009600"/>
          </a:xfrm>
          <a:prstGeom prst="rect">
            <a:avLst/>
          </a:prstGeom>
        </p:spPr>
      </p:pic>
    </p:spTree>
  </p:cSld>
  <p:timing>
    <p:tnLst>
      <p:par>
        <p:cTn dur="indefinite" id="30" nodeType="tmRoot" restart="never">
          <p:childTnLst>
            <p:seq>
              <p:cTn id="31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342800" y="358200"/>
            <a:ext cx="11365560" cy="577800"/>
          </a:xfrm>
          <a:prstGeom prst="rect">
            <a:avLst/>
          </a:prstGeom>
        </p:spPr>
        <p:txBody>
          <a:bodyPr bIns="45000" lIns="90000" rIns="90000" tIns="45000"/>
          <a:p>
            <a:pPr>
              <a:lnSpc>
                <a:spcPct val="100000"/>
              </a:lnSpc>
            </a:pPr>
            <a:r>
              <a:rPr lang="pt-BR" sz="3200">
                <a:solidFill>
                  <a:srgbClr val="a9d18e"/>
                </a:solidFill>
                <a:latin typeface="Open Sans Condensed Light"/>
                <a:ea typeface="Open Sans Condensed Light"/>
              </a:rPr>
              <a:t>Como medir e pontuar os jogadores e deputados</a:t>
            </a:r>
            <a:endParaRPr/>
          </a:p>
        </p:txBody>
      </p:sp>
      <p:pic>
        <p:nvPicPr>
          <p:cNvPr descr="" id="105" name="Imagem 4"/>
          <p:cNvPicPr/>
          <p:nvPr/>
        </p:nvPicPr>
        <p:blipFill>
          <a:blip r:embed="rId1"/>
          <a:stretch>
            <a:fillRect/>
          </a:stretch>
        </p:blipFill>
        <p:spPr>
          <a:xfrm>
            <a:off x="267840" y="257760"/>
            <a:ext cx="1000080" cy="1099440"/>
          </a:xfrm>
          <a:prstGeom prst="rect">
            <a:avLst/>
          </a:prstGeom>
        </p:spPr>
      </p:pic>
      <p:pic>
        <p:nvPicPr>
          <p:cNvPr descr="" id="106" name="Imagem 6"/>
          <p:cNvPicPr/>
          <p:nvPr/>
        </p:nvPicPr>
        <p:blipFill>
          <a:blip r:embed="rId2"/>
          <a:stretch>
            <a:fillRect/>
          </a:stretch>
        </p:blipFill>
        <p:spPr>
          <a:xfrm>
            <a:off x="6381360" y="1600920"/>
            <a:ext cx="1693800" cy="1693800"/>
          </a:xfrm>
          <a:prstGeom prst="rect">
            <a:avLst/>
          </a:prstGeom>
        </p:spPr>
      </p:pic>
      <p:sp>
        <p:nvSpPr>
          <p:cNvPr id="107" name="CustomShape 2"/>
          <p:cNvSpPr/>
          <p:nvPr/>
        </p:nvSpPr>
        <p:spPr>
          <a:xfrm>
            <a:off x="6219360" y="3329640"/>
            <a:ext cx="2019240" cy="5778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pt-BR" sz="3200">
                <a:solidFill>
                  <a:srgbClr val="000000"/>
                </a:solidFill>
                <a:latin typeface="Open Sans Condensed Light"/>
                <a:ea typeface="Open Sans Condensed Light"/>
              </a:rPr>
              <a:t>Presença</a:t>
            </a:r>
            <a:endParaRPr/>
          </a:p>
        </p:txBody>
      </p:sp>
      <p:pic>
        <p:nvPicPr>
          <p:cNvPr descr="" id="108" name="Imagem 8"/>
          <p:cNvPicPr/>
          <p:nvPr/>
        </p:nvPicPr>
        <p:blipFill>
          <a:blip r:embed="rId3"/>
          <a:stretch>
            <a:fillRect/>
          </a:stretch>
        </p:blipFill>
        <p:spPr>
          <a:xfrm>
            <a:off x="8881200" y="1597320"/>
            <a:ext cx="1718640" cy="1718640"/>
          </a:xfrm>
          <a:prstGeom prst="rect">
            <a:avLst/>
          </a:prstGeom>
        </p:spPr>
      </p:pic>
      <p:sp>
        <p:nvSpPr>
          <p:cNvPr id="109" name="CustomShape 3"/>
          <p:cNvSpPr/>
          <p:nvPr/>
        </p:nvSpPr>
        <p:spPr>
          <a:xfrm>
            <a:off x="8710920" y="3335040"/>
            <a:ext cx="2163960" cy="5778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pt-BR" sz="3200">
                <a:solidFill>
                  <a:srgbClr val="000000"/>
                </a:solidFill>
                <a:latin typeface="Open Sans Condensed Light"/>
                <a:ea typeface="Open Sans Condensed Light"/>
              </a:rPr>
              <a:t>Propostas</a:t>
            </a:r>
            <a:endParaRPr/>
          </a:p>
        </p:txBody>
      </p:sp>
      <p:pic>
        <p:nvPicPr>
          <p:cNvPr descr="" id="110" name="Imagem 10"/>
          <p:cNvPicPr/>
          <p:nvPr/>
        </p:nvPicPr>
        <p:blipFill>
          <a:blip r:embed="rId4"/>
          <a:stretch>
            <a:fillRect/>
          </a:stretch>
        </p:blipFill>
        <p:spPr>
          <a:xfrm>
            <a:off x="6354720" y="4284000"/>
            <a:ext cx="1692720" cy="1692720"/>
          </a:xfrm>
          <a:prstGeom prst="rect">
            <a:avLst/>
          </a:prstGeom>
        </p:spPr>
      </p:pic>
      <p:sp>
        <p:nvSpPr>
          <p:cNvPr id="111" name="CustomShape 4"/>
          <p:cNvSpPr/>
          <p:nvPr/>
        </p:nvSpPr>
        <p:spPr>
          <a:xfrm>
            <a:off x="6193440" y="5995440"/>
            <a:ext cx="2136600" cy="5778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pt-BR" sz="3200">
                <a:solidFill>
                  <a:srgbClr val="000000"/>
                </a:solidFill>
                <a:latin typeface="Open Sans Condensed Light"/>
                <a:ea typeface="Open Sans Condensed Light"/>
              </a:rPr>
              <a:t>Despesas</a:t>
            </a:r>
            <a:endParaRPr/>
          </a:p>
        </p:txBody>
      </p:sp>
      <p:sp>
        <p:nvSpPr>
          <p:cNvPr id="112" name="CustomShape 5"/>
          <p:cNvSpPr/>
          <p:nvPr/>
        </p:nvSpPr>
        <p:spPr>
          <a:xfrm>
            <a:off x="8753040" y="5982120"/>
            <a:ext cx="2019240" cy="577800"/>
          </a:xfrm>
          <a:prstGeom prst="rect">
            <a:avLst/>
          </a:prstGeom>
        </p:spPr>
        <p:txBody>
          <a:bodyPr bIns="45000" lIns="90000" rIns="90000" tIns="45000" wrap="none"/>
          <a:p>
            <a:pPr>
              <a:lnSpc>
                <a:spcPct val="100000"/>
              </a:lnSpc>
            </a:pPr>
            <a:r>
              <a:rPr lang="pt-BR" sz="3200">
                <a:solidFill>
                  <a:srgbClr val="000000"/>
                </a:solidFill>
                <a:latin typeface="Open Sans Condensed Light"/>
                <a:ea typeface="Open Sans Condensed Light"/>
              </a:rPr>
              <a:t>Votações</a:t>
            </a:r>
            <a:endParaRPr/>
          </a:p>
        </p:txBody>
      </p:sp>
      <p:pic>
        <p:nvPicPr>
          <p:cNvPr descr="" id="113" name="Imagem 15"/>
          <p:cNvPicPr/>
          <p:nvPr/>
        </p:nvPicPr>
        <p:blipFill>
          <a:blip r:embed="rId5"/>
          <a:stretch>
            <a:fillRect/>
          </a:stretch>
        </p:blipFill>
        <p:spPr>
          <a:xfrm>
            <a:off x="8883000" y="4244400"/>
            <a:ext cx="1717200" cy="1697400"/>
          </a:xfrm>
          <a:prstGeom prst="rect">
            <a:avLst/>
          </a:prstGeom>
        </p:spPr>
      </p:pic>
      <p:pic>
        <p:nvPicPr>
          <p:cNvPr descr="" id="114" name="Imagem 2"/>
          <p:cNvPicPr/>
          <p:nvPr/>
        </p:nvPicPr>
        <p:blipFill>
          <a:blip r:embed="rId6"/>
          <a:stretch>
            <a:fillRect/>
          </a:stretch>
        </p:blipFill>
        <p:spPr>
          <a:xfrm>
            <a:off x="765720" y="2441160"/>
            <a:ext cx="4357080" cy="4455360"/>
          </a:xfrm>
          <a:prstGeom prst="rect">
            <a:avLst/>
          </a:prstGeom>
        </p:spPr>
      </p:pic>
    </p:spTree>
  </p:cSld>
  <p:timing>
    <p:tnLst>
      <p:par>
        <p:cTn dur="indefinite" id="32" nodeType="tmRoot" restart="never">
          <p:childTnLst>
            <p:seq>
              <p:cTn id="33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